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i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375" r:id="rId3"/>
    <p:sldId id="355" r:id="rId4"/>
    <p:sldId id="373" r:id="rId5"/>
    <p:sldId id="372" r:id="rId6"/>
    <p:sldId id="379" r:id="rId7"/>
    <p:sldId id="369" r:id="rId8"/>
    <p:sldId id="361" r:id="rId9"/>
    <p:sldId id="360" r:id="rId10"/>
    <p:sldId id="371" r:id="rId11"/>
    <p:sldId id="388" r:id="rId12"/>
    <p:sldId id="370" r:id="rId13"/>
    <p:sldId id="389" r:id="rId14"/>
    <p:sldId id="390" r:id="rId15"/>
    <p:sldId id="306" r:id="rId16"/>
    <p:sldId id="274" r:id="rId17"/>
    <p:sldId id="382" r:id="rId18"/>
    <p:sldId id="380" r:id="rId19"/>
    <p:sldId id="381" r:id="rId20"/>
    <p:sldId id="334" r:id="rId21"/>
    <p:sldId id="291" r:id="rId22"/>
    <p:sldId id="374" r:id="rId23"/>
    <p:sldId id="383" r:id="rId24"/>
    <p:sldId id="384" r:id="rId25"/>
    <p:sldId id="385" r:id="rId26"/>
    <p:sldId id="386" r:id="rId27"/>
    <p:sldId id="387" r:id="rId28"/>
  </p:sldIdLst>
  <p:sldSz cx="9144000" cy="6858000" type="screen4x3"/>
  <p:notesSz cx="6858000" cy="9144000"/>
  <p:defaultTextStyle>
    <a:defPPr>
      <a:defRPr lang="en-US"/>
    </a:defPPr>
    <a:lvl1pPr marL="0" algn="l" defTabSz="45686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67" algn="l" defTabSz="45686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37" algn="l" defTabSz="45686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606" algn="l" defTabSz="45686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473" algn="l" defTabSz="45686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342" algn="l" defTabSz="45686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210" algn="l" defTabSz="45686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076" algn="l" defTabSz="45686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4946" algn="l" defTabSz="45686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87" d="100"/>
          <a:sy n="87" d="100"/>
        </p:scale>
        <p:origin x="-7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8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E0E46-09FB-E94F-B740-AE4D5C6FE5DD}" type="datetimeFigureOut">
              <a:rPr lang="en-US" smtClean="0"/>
              <a:pPr/>
              <a:t>5/15/12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9DB6F-A2E8-3748-9DED-C224F4F7C9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10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D9CCF-58B7-6C4F-9057-0B7282734A9C}" type="datetimeFigureOut">
              <a:rPr lang="en-US" smtClean="0"/>
              <a:pPr/>
              <a:t>5/15/12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F784C-09B2-C64B-B8B7-C89AD37B1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96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867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37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60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473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342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10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7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4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92C50A-5EAB-3240-98DD-5CE8C59121F5}" type="slidenum">
              <a:rPr lang="en-US"/>
              <a:pPr/>
              <a:t>4</a:t>
            </a:fld>
            <a:endParaRPr lang="en-US"/>
          </a:p>
        </p:txBody>
      </p:sp>
      <p:sp>
        <p:nvSpPr>
          <p:cNvPr id="225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 a linear function, threshold</a:t>
            </a:r>
            <a:r>
              <a:rPr lang="en-US" baseline="0" dirty="0" smtClean="0"/>
              <a:t> is exactly what is subtracted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15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5325"/>
            <a:ext cx="4567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25AF63-AEA4-D44C-93DB-6D664070CDC8}" type="slidenum">
              <a:rPr lang="en-US"/>
              <a:pPr/>
              <a:t>19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69BCF0-020A-1745-BC75-5D62F18194A8}" type="slidenum">
              <a:rPr lang="en-GB"/>
              <a:pPr/>
              <a:t>25</a:t>
            </a:fld>
            <a:endParaRPr lang="en-GB"/>
          </a:p>
        </p:txBody>
      </p:sp>
      <p:sp>
        <p:nvSpPr>
          <p:cNvPr id="409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4"/>
            <a:ext cx="5486681" cy="40336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656" y="2130531"/>
            <a:ext cx="7772688" cy="14697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312" y="3886777"/>
            <a:ext cx="6401376" cy="1751929"/>
          </a:xfrm>
        </p:spPr>
        <p:txBody>
          <a:bodyPr/>
          <a:lstStyle>
            <a:lvl1pPr marL="0" indent="0" algn="ctr">
              <a:buNone/>
              <a:defRPr/>
            </a:lvl1pPr>
            <a:lvl2pPr marL="414425" indent="0" algn="ctr">
              <a:buNone/>
              <a:defRPr/>
            </a:lvl2pPr>
            <a:lvl3pPr marL="828850" indent="0" algn="ctr">
              <a:buNone/>
              <a:defRPr/>
            </a:lvl3pPr>
            <a:lvl4pPr marL="1243275" indent="0" algn="ctr">
              <a:buNone/>
              <a:defRPr/>
            </a:lvl4pPr>
            <a:lvl5pPr marL="1657700" indent="0" algn="ctr">
              <a:buNone/>
              <a:defRPr/>
            </a:lvl5pPr>
            <a:lvl6pPr marL="2072126" indent="0" algn="ctr">
              <a:buNone/>
              <a:defRPr/>
            </a:lvl6pPr>
            <a:lvl7pPr marL="2486552" indent="0" algn="ctr">
              <a:buNone/>
              <a:defRPr/>
            </a:lvl7pPr>
            <a:lvl8pPr marL="2900977" indent="0" algn="ctr">
              <a:buNone/>
              <a:defRPr/>
            </a:lvl8pPr>
            <a:lvl9pPr marL="331540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0F43610C-CF0F-A341-95E3-9AC2B6738F38}" type="datetime1">
              <a:rPr lang="en-US" smtClean="0"/>
              <a:pPr/>
              <a:t>5/15/12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0722BD1-6F2E-954E-9666-DACFAE059D87}" type="datetime1">
              <a:rPr lang="en-US" smtClean="0"/>
              <a:pPr/>
              <a:t>5/15/12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528" y="273514"/>
            <a:ext cx="2056968" cy="58560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624" y="273514"/>
            <a:ext cx="6032620" cy="58560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1719E71-40F5-594A-A597-B9A1F7A8E2A0}" type="datetime1">
              <a:rPr lang="en-US" smtClean="0"/>
              <a:pPr/>
              <a:t>5/15/12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6480" y="1960046"/>
            <a:ext cx="4043520" cy="417067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38241" y="1960046"/>
            <a:ext cx="4044960" cy="41706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456481" y="6247381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127680" y="6247381"/>
            <a:ext cx="289728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6556321" y="6247381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fld id="{AC892B58-B93D-664B-B7BF-3DAE838D9E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2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0E7870B-B594-BE4F-883F-5AA3BF0E980A}" type="datetime1">
              <a:rPr lang="en-US" smtClean="0"/>
              <a:pPr/>
              <a:t>5/15/12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668" y="4406460"/>
            <a:ext cx="7772688" cy="1361811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668" y="2906445"/>
            <a:ext cx="7772688" cy="150000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425" indent="0">
              <a:buNone/>
              <a:defRPr sz="1600"/>
            </a:lvl2pPr>
            <a:lvl3pPr marL="828850" indent="0">
              <a:buNone/>
              <a:defRPr sz="1500"/>
            </a:lvl3pPr>
            <a:lvl4pPr marL="1243275" indent="0">
              <a:buNone/>
              <a:defRPr sz="1300"/>
            </a:lvl4pPr>
            <a:lvl5pPr marL="1657700" indent="0">
              <a:buNone/>
              <a:defRPr sz="1300"/>
            </a:lvl5pPr>
            <a:lvl6pPr marL="2072126" indent="0">
              <a:buNone/>
              <a:defRPr sz="1300"/>
            </a:lvl6pPr>
            <a:lvl7pPr marL="2486552" indent="0">
              <a:buNone/>
              <a:defRPr sz="1300"/>
            </a:lvl7pPr>
            <a:lvl8pPr marL="2900977" indent="0">
              <a:buNone/>
              <a:defRPr sz="1300"/>
            </a:lvl8pPr>
            <a:lvl9pPr marL="331540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4001173A-C22D-A545-AA98-51D0B584A64A}" type="datetime1">
              <a:rPr lang="en-US" smtClean="0"/>
              <a:pPr/>
              <a:t>5/15/12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624" y="1605102"/>
            <a:ext cx="4044794" cy="45244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702" y="1605102"/>
            <a:ext cx="4044794" cy="45244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627B750-1BB8-F846-854F-817BE719E813}" type="datetime1">
              <a:rPr lang="en-US" smtClean="0"/>
              <a:pPr/>
              <a:t>5/15/12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9" y="274954"/>
            <a:ext cx="82307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628" y="1534557"/>
            <a:ext cx="4040472" cy="64059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25" indent="0">
              <a:buNone/>
              <a:defRPr sz="1800" b="1"/>
            </a:lvl2pPr>
            <a:lvl3pPr marL="828850" indent="0">
              <a:buNone/>
              <a:defRPr sz="1600" b="1"/>
            </a:lvl3pPr>
            <a:lvl4pPr marL="1243275" indent="0">
              <a:buNone/>
              <a:defRPr sz="1500" b="1"/>
            </a:lvl4pPr>
            <a:lvl5pPr marL="1657700" indent="0">
              <a:buNone/>
              <a:defRPr sz="1500" b="1"/>
            </a:lvl5pPr>
            <a:lvl6pPr marL="2072126" indent="0">
              <a:buNone/>
              <a:defRPr sz="1500" b="1"/>
            </a:lvl6pPr>
            <a:lvl7pPr marL="2486552" indent="0">
              <a:buNone/>
              <a:defRPr sz="1500" b="1"/>
            </a:lvl7pPr>
            <a:lvl8pPr marL="2900977" indent="0">
              <a:buNone/>
              <a:defRPr sz="1500" b="1"/>
            </a:lvl8pPr>
            <a:lvl9pPr marL="3315402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628" y="2175163"/>
            <a:ext cx="4040472" cy="395155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71" y="1534557"/>
            <a:ext cx="4041913" cy="64059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25" indent="0">
              <a:buNone/>
              <a:defRPr sz="1800" b="1"/>
            </a:lvl2pPr>
            <a:lvl3pPr marL="828850" indent="0">
              <a:buNone/>
              <a:defRPr sz="1600" b="1"/>
            </a:lvl3pPr>
            <a:lvl4pPr marL="1243275" indent="0">
              <a:buNone/>
              <a:defRPr sz="1500" b="1"/>
            </a:lvl4pPr>
            <a:lvl5pPr marL="1657700" indent="0">
              <a:buNone/>
              <a:defRPr sz="1500" b="1"/>
            </a:lvl5pPr>
            <a:lvl6pPr marL="2072126" indent="0">
              <a:buNone/>
              <a:defRPr sz="1500" b="1"/>
            </a:lvl6pPr>
            <a:lvl7pPr marL="2486552" indent="0">
              <a:buNone/>
              <a:defRPr sz="1500" b="1"/>
            </a:lvl7pPr>
            <a:lvl8pPr marL="2900977" indent="0">
              <a:buNone/>
              <a:defRPr sz="1500" b="1"/>
            </a:lvl8pPr>
            <a:lvl9pPr marL="3315402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71" y="2175163"/>
            <a:ext cx="4041913" cy="395155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A24BBA21-B6FA-C24E-9759-3735F7DAA052}" type="datetime1">
              <a:rPr lang="en-US" smtClean="0"/>
              <a:pPr/>
              <a:t>5/15/12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A208DD61-016E-E544-8D0E-6C417EB34521}" type="datetime1">
              <a:rPr lang="en-US" smtClean="0"/>
              <a:pPr/>
              <a:t>5/15/12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60D8413E-DCA1-2346-AF80-5D4D797103C0}" type="datetime1">
              <a:rPr lang="en-US" smtClean="0"/>
              <a:pPr/>
              <a:t>5/15/12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32" y="273521"/>
            <a:ext cx="3009107" cy="1161715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09" y="273515"/>
            <a:ext cx="5112171" cy="585319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632" y="1435228"/>
            <a:ext cx="3009107" cy="4691482"/>
          </a:xfrm>
        </p:spPr>
        <p:txBody>
          <a:bodyPr/>
          <a:lstStyle>
            <a:lvl1pPr marL="0" indent="0">
              <a:buNone/>
              <a:defRPr sz="1300"/>
            </a:lvl1pPr>
            <a:lvl2pPr marL="414425" indent="0">
              <a:buNone/>
              <a:defRPr sz="1100"/>
            </a:lvl2pPr>
            <a:lvl3pPr marL="828850" indent="0">
              <a:buNone/>
              <a:defRPr sz="900"/>
            </a:lvl3pPr>
            <a:lvl4pPr marL="1243275" indent="0">
              <a:buNone/>
              <a:defRPr sz="800"/>
            </a:lvl4pPr>
            <a:lvl5pPr marL="1657700" indent="0">
              <a:buNone/>
              <a:defRPr sz="800"/>
            </a:lvl5pPr>
            <a:lvl6pPr marL="2072126" indent="0">
              <a:buNone/>
              <a:defRPr sz="800"/>
            </a:lvl6pPr>
            <a:lvl7pPr marL="2486552" indent="0">
              <a:buNone/>
              <a:defRPr sz="800"/>
            </a:lvl7pPr>
            <a:lvl8pPr marL="2900977" indent="0">
              <a:buNone/>
              <a:defRPr sz="800"/>
            </a:lvl8pPr>
            <a:lvl9pPr marL="331540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51AF361F-D5BC-E048-9595-281C5881E6B3}" type="datetime1">
              <a:rPr lang="en-US" smtClean="0"/>
              <a:pPr/>
              <a:t>5/15/12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931" y="4800896"/>
            <a:ext cx="5486689" cy="56574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931" y="613247"/>
            <a:ext cx="5486689" cy="4114224"/>
          </a:xfrm>
        </p:spPr>
        <p:txBody>
          <a:bodyPr/>
          <a:lstStyle>
            <a:lvl1pPr marL="0" indent="0">
              <a:buNone/>
              <a:defRPr sz="2900"/>
            </a:lvl1pPr>
            <a:lvl2pPr marL="414425" indent="0">
              <a:buNone/>
              <a:defRPr sz="2500"/>
            </a:lvl2pPr>
            <a:lvl3pPr marL="828850" indent="0">
              <a:buNone/>
              <a:defRPr sz="2200"/>
            </a:lvl3pPr>
            <a:lvl4pPr marL="1243275" indent="0">
              <a:buNone/>
              <a:defRPr sz="1800"/>
            </a:lvl4pPr>
            <a:lvl5pPr marL="1657700" indent="0">
              <a:buNone/>
              <a:defRPr sz="1800"/>
            </a:lvl5pPr>
            <a:lvl6pPr marL="2072126" indent="0">
              <a:buNone/>
              <a:defRPr sz="1800"/>
            </a:lvl6pPr>
            <a:lvl7pPr marL="2486552" indent="0">
              <a:buNone/>
              <a:defRPr sz="1800"/>
            </a:lvl7pPr>
            <a:lvl8pPr marL="2900977" indent="0">
              <a:buNone/>
              <a:defRPr sz="1800"/>
            </a:lvl8pPr>
            <a:lvl9pPr marL="3315402" indent="0">
              <a:buNone/>
              <a:defRPr sz="18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931" y="5366630"/>
            <a:ext cx="5486689" cy="806146"/>
          </a:xfrm>
        </p:spPr>
        <p:txBody>
          <a:bodyPr/>
          <a:lstStyle>
            <a:lvl1pPr marL="0" indent="0">
              <a:buNone/>
              <a:defRPr sz="1300"/>
            </a:lvl1pPr>
            <a:lvl2pPr marL="414425" indent="0">
              <a:buNone/>
              <a:defRPr sz="1100"/>
            </a:lvl2pPr>
            <a:lvl3pPr marL="828850" indent="0">
              <a:buNone/>
              <a:defRPr sz="900"/>
            </a:lvl3pPr>
            <a:lvl4pPr marL="1243275" indent="0">
              <a:buNone/>
              <a:defRPr sz="800"/>
            </a:lvl4pPr>
            <a:lvl5pPr marL="1657700" indent="0">
              <a:buNone/>
              <a:defRPr sz="800"/>
            </a:lvl5pPr>
            <a:lvl6pPr marL="2072126" indent="0">
              <a:buNone/>
              <a:defRPr sz="800"/>
            </a:lvl6pPr>
            <a:lvl7pPr marL="2486552" indent="0">
              <a:buNone/>
              <a:defRPr sz="800"/>
            </a:lvl7pPr>
            <a:lvl8pPr marL="2900977" indent="0">
              <a:buNone/>
              <a:defRPr sz="800"/>
            </a:lvl8pPr>
            <a:lvl9pPr marL="331540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C8332548-F664-E64B-966D-816A33A80B57}" type="datetime1">
              <a:rPr lang="en-US" smtClean="0"/>
              <a:pPr/>
              <a:t>5/15/12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6632" y="273514"/>
            <a:ext cx="8227871" cy="1144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6632" y="1605102"/>
            <a:ext cx="8227871" cy="452449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6632" y="6247632"/>
            <a:ext cx="2128991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656174" algn="l"/>
                <a:tab pos="1312343" algn="l"/>
                <a:tab pos="1968519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97796E05-5980-E044-9A8E-0F7500585CCE}" type="datetime1">
              <a:rPr lang="en-US" smtClean="0"/>
              <a:pPr/>
              <a:t>5/15/12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7225" y="6247632"/>
            <a:ext cx="2896752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656174" algn="l"/>
                <a:tab pos="1312343" algn="l"/>
                <a:tab pos="1968519" algn="l"/>
                <a:tab pos="2624693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5512" y="6247632"/>
            <a:ext cx="2128991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656174" algn="l"/>
                <a:tab pos="1312343" algn="l"/>
                <a:tab pos="1968519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DBCD6B2D-8A22-3A46-9D90-9F73318B33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14425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391403" indent="-195702" algn="ctr" defTabSz="414425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587102" indent="-195702" algn="ctr" defTabSz="414425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782803" indent="-195702" algn="ctr" defTabSz="414425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978503" indent="-195702" algn="ctr" defTabSz="414425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392928" indent="-195702" algn="ctr" defTabSz="414425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807356" indent="-195702" algn="ctr" defTabSz="414425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221779" indent="-195702" algn="ctr" defTabSz="414425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636208" indent="-195702" algn="ctr" defTabSz="414425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391403" indent="-293553" algn="l" defTabSz="414425" rtl="0" eaLnBrk="1" fontAlgn="base" hangingPunct="1">
        <a:lnSpc>
          <a:spcPct val="94000"/>
        </a:lnSpc>
        <a:spcBef>
          <a:spcPct val="0"/>
        </a:spcBef>
        <a:spcAft>
          <a:spcPts val="1293"/>
        </a:spcAft>
        <a:buClr>
          <a:srgbClr val="000000"/>
        </a:buClr>
        <a:buSzPct val="45000"/>
        <a:buFont typeface="Wingdings" pitchFamily="-111" charset="2"/>
        <a:buChar char="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782803" indent="-260455" algn="l" defTabSz="414425" rtl="0" eaLnBrk="1" fontAlgn="base" hangingPunct="1">
        <a:lnSpc>
          <a:spcPct val="94000"/>
        </a:lnSpc>
        <a:spcBef>
          <a:spcPct val="0"/>
        </a:spcBef>
        <a:spcAft>
          <a:spcPts val="1032"/>
        </a:spcAft>
        <a:buClr>
          <a:srgbClr val="000000"/>
        </a:buClr>
        <a:buSzPct val="75000"/>
        <a:buFont typeface="Symbol" pitchFamily="-111" charset="2"/>
        <a:buChar char=""/>
        <a:defRPr sz="2500">
          <a:solidFill>
            <a:srgbClr val="000000"/>
          </a:solidFill>
          <a:latin typeface="+mn-lt"/>
          <a:ea typeface="+mn-ea"/>
          <a:cs typeface="+mn-cs"/>
        </a:defRPr>
      </a:lvl2pPr>
      <a:lvl3pPr marL="1174203" indent="-195702" algn="l" defTabSz="414425" rtl="0" eaLnBrk="1" fontAlgn="base" hangingPunct="1">
        <a:lnSpc>
          <a:spcPct val="94000"/>
        </a:lnSpc>
        <a:spcBef>
          <a:spcPct val="0"/>
        </a:spcBef>
        <a:spcAft>
          <a:spcPts val="771"/>
        </a:spcAft>
        <a:buClr>
          <a:srgbClr val="000000"/>
        </a:buClr>
        <a:buSzPct val="45000"/>
        <a:buFont typeface="Wingdings" pitchFamily="-111" charset="2"/>
        <a:buChar char="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565607" indent="-195702" algn="l" defTabSz="414425" rtl="0" eaLnBrk="1" fontAlgn="base" hangingPunct="1">
        <a:lnSpc>
          <a:spcPct val="94000"/>
        </a:lnSpc>
        <a:spcBef>
          <a:spcPct val="0"/>
        </a:spcBef>
        <a:spcAft>
          <a:spcPts val="522"/>
        </a:spcAft>
        <a:buClr>
          <a:srgbClr val="000000"/>
        </a:buClr>
        <a:buSzPct val="75000"/>
        <a:buFont typeface="Symbol" pitchFamily="-111" charset="2"/>
        <a:buChar char=""/>
        <a:defRPr sz="1800">
          <a:solidFill>
            <a:srgbClr val="000000"/>
          </a:solidFill>
          <a:latin typeface="+mn-lt"/>
          <a:ea typeface="+mn-ea"/>
          <a:cs typeface="+mn-cs"/>
        </a:defRPr>
      </a:lvl4pPr>
      <a:lvl5pPr marL="1957008" indent="-195702" algn="l" defTabSz="414425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5pPr>
      <a:lvl6pPr marL="2371433" indent="-195702" algn="l" defTabSz="414425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6pPr>
      <a:lvl7pPr marL="2785858" indent="-195702" algn="l" defTabSz="414425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7pPr>
      <a:lvl8pPr marL="3200283" indent="-195702" algn="l" defTabSz="414425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8pPr>
      <a:lvl9pPr marL="3614708" indent="-195702" algn="l" defTabSz="414425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4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425" algn="l" defTabSz="4144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8850" algn="l" defTabSz="4144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275" algn="l" defTabSz="4144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7700" algn="l" defTabSz="4144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2126" algn="l" defTabSz="4144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6552" algn="l" defTabSz="4144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0977" algn="l" defTabSz="4144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5402" algn="l" defTabSz="4144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656" y="1143007"/>
            <a:ext cx="7772688" cy="2152507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Leabra</a:t>
            </a:r>
            <a:r>
              <a:rPr lang="en-US" dirty="0" smtClean="0"/>
              <a:t> Cognitive Architecture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312" y="3339153"/>
            <a:ext cx="6401376" cy="1751929"/>
          </a:xfrm>
        </p:spPr>
        <p:txBody>
          <a:bodyPr/>
          <a:lstStyle/>
          <a:p>
            <a:r>
              <a:rPr lang="en-GB" sz="3200" dirty="0"/>
              <a:t>Randall C. O’Reilly</a:t>
            </a:r>
          </a:p>
          <a:p>
            <a:r>
              <a:rPr lang="en-GB" sz="3200" dirty="0"/>
              <a:t>University of Colorado Boulder</a:t>
            </a:r>
          </a:p>
          <a:p>
            <a:r>
              <a:rPr lang="en-GB" sz="3200" dirty="0" err="1"/>
              <a:t>eCortex</a:t>
            </a:r>
            <a:r>
              <a:rPr lang="en-GB" sz="3200" dirty="0"/>
              <a:t>, Inc.</a:t>
            </a:r>
            <a:endParaRPr lang="en-US" dirty="0"/>
          </a:p>
        </p:txBody>
      </p:sp>
      <p:pic>
        <p:nvPicPr>
          <p:cNvPr id="4" name="Picture 3" descr="CU_logo_official_s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56" y="5613305"/>
            <a:ext cx="1041400" cy="1016000"/>
          </a:xfrm>
          <a:prstGeom prst="rect">
            <a:avLst/>
          </a:prstGeom>
        </p:spPr>
      </p:pic>
      <p:pic>
        <p:nvPicPr>
          <p:cNvPr id="5" name="Picture 4" descr="ecortex_logo_f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6" y="5885116"/>
            <a:ext cx="3251200" cy="972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Convergent Models</a:t>
            </a:r>
            <a:br>
              <a:rPr lang="en-US" dirty="0"/>
            </a:br>
            <a:r>
              <a:rPr lang="en-US" sz="2500" dirty="0"/>
              <a:t>(</a:t>
            </a:r>
            <a:r>
              <a:rPr lang="en-US" sz="2500" dirty="0" err="1"/>
              <a:t>Jilk</a:t>
            </a:r>
            <a:r>
              <a:rPr lang="en-US" sz="2500" dirty="0"/>
              <a:t>, </a:t>
            </a:r>
            <a:r>
              <a:rPr lang="en-US" sz="2500" dirty="0" err="1"/>
              <a:t>Lebiere</a:t>
            </a:r>
            <a:r>
              <a:rPr lang="en-US" sz="2500" dirty="0"/>
              <a:t>, O’Reilly &amp; Anderson, 2008)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an objective reality.</a:t>
            </a:r>
          </a:p>
          <a:p>
            <a:r>
              <a:rPr lang="en-US" dirty="0" smtClean="0"/>
              <a:t>But it is incredibly complex, with many irreducible levels of emergent phenomena.</a:t>
            </a:r>
          </a:p>
          <a:p>
            <a:r>
              <a:rPr lang="en-US" dirty="0" smtClean="0"/>
              <a:t>So even though there is only one </a:t>
            </a:r>
            <a:r>
              <a:rPr lang="en-US" i="1" dirty="0" smtClean="0"/>
              <a:t>it</a:t>
            </a:r>
            <a:r>
              <a:rPr lang="en-US" dirty="0" smtClean="0"/>
              <a:t>, there is no one best </a:t>
            </a:r>
            <a:r>
              <a:rPr lang="en-US" i="1" dirty="0" smtClean="0"/>
              <a:t>description</a:t>
            </a:r>
            <a:r>
              <a:rPr lang="en-US" dirty="0" smtClean="0"/>
              <a:t> of it.</a:t>
            </a:r>
          </a:p>
          <a:p>
            <a:r>
              <a:rPr lang="en-US" dirty="0" smtClean="0"/>
              <a:t>We need multiple </a:t>
            </a:r>
            <a:r>
              <a:rPr lang="en-US" i="1" dirty="0" smtClean="0"/>
              <a:t>convergent</a:t>
            </a:r>
            <a:r>
              <a:rPr lang="en-US" dirty="0" smtClean="0"/>
              <a:t> levels of description (</a:t>
            </a:r>
            <a:r>
              <a:rPr lang="en-US" i="1" dirty="0" smtClean="0"/>
              <a:t>divergence</a:t>
            </a:r>
            <a:r>
              <a:rPr lang="en-US" dirty="0" smtClean="0"/>
              <a:t> indicates a problem).</a:t>
            </a:r>
          </a:p>
        </p:txBody>
      </p:sp>
    </p:spTree>
    <p:extLst>
      <p:ext uri="{BB962C8B-B14F-4D97-AF65-F5344CB8AC3E}">
        <p14:creationId xmlns:p14="http://schemas.microsoft.com/office/powerpoint/2010/main" val="301202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Emergence</a:t>
            </a:r>
            <a:endParaRPr lang="en-US" dirty="0"/>
          </a:p>
        </p:txBody>
      </p:sp>
      <p:pic>
        <p:nvPicPr>
          <p:cNvPr id="5" name="Content Placeholder 4" descr="fig_gear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" b="-386"/>
          <a:stretch/>
        </p:blipFill>
        <p:spPr>
          <a:xfrm>
            <a:off x="228601" y="1981201"/>
            <a:ext cx="8227871" cy="288051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1" y="5149334"/>
            <a:ext cx="8614107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 smtClean="0"/>
              <a:t>Substance does not matter (within broad parameters) – interaction / process is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19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Multilevel Convergent Models</a:t>
            </a:r>
            <a:br>
              <a:rPr lang="en-US" dirty="0" smtClean="0"/>
            </a:br>
            <a:r>
              <a:rPr lang="en-US" sz="2500" dirty="0"/>
              <a:t>(</a:t>
            </a:r>
            <a:r>
              <a:rPr lang="en-US" sz="2500" dirty="0" err="1"/>
              <a:t>Jilk</a:t>
            </a:r>
            <a:r>
              <a:rPr lang="en-US" sz="2500" dirty="0"/>
              <a:t>, </a:t>
            </a:r>
            <a:r>
              <a:rPr lang="en-US" sz="2500" dirty="0" err="1"/>
              <a:t>Lebiere</a:t>
            </a:r>
            <a:r>
              <a:rPr lang="en-US" sz="2500" dirty="0"/>
              <a:t>, O’Reilly &amp; Anderson, 2008)</a:t>
            </a:r>
          </a:p>
        </p:txBody>
      </p:sp>
      <p:pic>
        <p:nvPicPr>
          <p:cNvPr id="4" name="Content Placeholder 3" descr="fig_tripartite_model_bg_ctr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9" r="-505"/>
          <a:stretch/>
        </p:blipFill>
        <p:spPr>
          <a:xfrm>
            <a:off x="492635" y="2047042"/>
            <a:ext cx="3664514" cy="3388847"/>
          </a:xfrm>
        </p:spPr>
      </p:pic>
      <p:pic>
        <p:nvPicPr>
          <p:cNvPr id="5" name="Picture 4" descr="fig_act_r_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291" y="2047035"/>
            <a:ext cx="4455744" cy="33858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68045" y="1494250"/>
            <a:ext cx="1935970" cy="530032"/>
          </a:xfrm>
          <a:prstGeom prst="rect">
            <a:avLst/>
          </a:prstGeom>
          <a:noFill/>
        </p:spPr>
        <p:txBody>
          <a:bodyPr wrap="square" lIns="82894" tIns="41446" rIns="82894" bIns="41446" rtlCol="0">
            <a:spAutoFit/>
          </a:bodyPr>
          <a:lstStyle/>
          <a:p>
            <a:r>
              <a:rPr lang="en-US" sz="2900" dirty="0" err="1"/>
              <a:t>Leabra</a:t>
            </a:r>
            <a:endParaRPr lang="en-US" sz="2900" dirty="0"/>
          </a:p>
        </p:txBody>
      </p:sp>
      <p:sp>
        <p:nvSpPr>
          <p:cNvPr id="7" name="TextBox 6"/>
          <p:cNvSpPr txBox="1"/>
          <p:nvPr/>
        </p:nvSpPr>
        <p:spPr>
          <a:xfrm>
            <a:off x="5816552" y="1494250"/>
            <a:ext cx="1935970" cy="530032"/>
          </a:xfrm>
          <a:prstGeom prst="rect">
            <a:avLst/>
          </a:prstGeom>
          <a:noFill/>
        </p:spPr>
        <p:txBody>
          <a:bodyPr wrap="square" lIns="82894" tIns="41446" rIns="82894" bIns="41446" rtlCol="0">
            <a:spAutoFit/>
          </a:bodyPr>
          <a:lstStyle/>
          <a:p>
            <a:r>
              <a:rPr lang="en-US" sz="2900" dirty="0"/>
              <a:t>ACT-R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2635" y="5640144"/>
            <a:ext cx="8158730" cy="530032"/>
          </a:xfrm>
          <a:prstGeom prst="rect">
            <a:avLst/>
          </a:prstGeom>
          <a:noFill/>
        </p:spPr>
        <p:txBody>
          <a:bodyPr wrap="square" lIns="82894" tIns="41446" rIns="82894" bIns="41446" rtlCol="0">
            <a:spAutoFit/>
          </a:bodyPr>
          <a:lstStyle/>
          <a:p>
            <a:r>
              <a:rPr lang="en-US" sz="2900" dirty="0"/>
              <a:t>Synthesis of ACT-R and </a:t>
            </a:r>
            <a:r>
              <a:rPr lang="en-US" sz="2900" dirty="0" err="1"/>
              <a:t>Leabra</a:t>
            </a:r>
            <a:r>
              <a:rPr lang="en-US" sz="2900" dirty="0"/>
              <a:t> = SAL</a:t>
            </a:r>
          </a:p>
        </p:txBody>
      </p:sp>
    </p:spTree>
    <p:extLst>
      <p:ext uri="{BB962C8B-B14F-4D97-AF65-F5344CB8AC3E}">
        <p14:creationId xmlns:p14="http://schemas.microsoft.com/office/powerpoint/2010/main" val="3959689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5"/>
            <a:ext cx="8227871" cy="806146"/>
          </a:xfrm>
        </p:spPr>
        <p:txBody>
          <a:bodyPr/>
          <a:lstStyle/>
          <a:p>
            <a:r>
              <a:rPr lang="en-US" dirty="0" smtClean="0"/>
              <a:t>Cognitive Phenomena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625" y="1217856"/>
            <a:ext cx="8227871" cy="4911733"/>
          </a:xfrm>
        </p:spPr>
        <p:txBody>
          <a:bodyPr/>
          <a:lstStyle/>
          <a:p>
            <a:r>
              <a:rPr lang="en-US" sz="2200" b="1" dirty="0"/>
              <a:t>Visual encoding: </a:t>
            </a:r>
            <a:r>
              <a:rPr lang="en-US" sz="2200" dirty="0"/>
              <a:t>A network views natural scenes (mountains, trees, etc.), and develops brain-like ways of encoding them using principles of learning.</a:t>
            </a:r>
          </a:p>
          <a:p>
            <a:r>
              <a:rPr lang="en-US" sz="2200" b="1" dirty="0"/>
              <a:t>Spatial attention: </a:t>
            </a:r>
            <a:r>
              <a:rPr lang="en-US" sz="2200" dirty="0"/>
              <a:t>Taking advantage of interactions between two different streams of visual processing, a model focuses its attention in different locations in space, and simulates normal and brain-damaged people.</a:t>
            </a:r>
          </a:p>
          <a:p>
            <a:r>
              <a:rPr lang="en-US" sz="2200" b="1" dirty="0"/>
              <a:t>Episodic memory: </a:t>
            </a:r>
            <a:r>
              <a:rPr lang="en-US" sz="2200" dirty="0"/>
              <a:t>Replicating the structure of the hippocampus, a model forms new episodic memories and solves human memory tasks.</a:t>
            </a:r>
          </a:p>
          <a:p>
            <a:r>
              <a:rPr lang="en-US" sz="2200" b="1" dirty="0"/>
              <a:t>Working memory: </a:t>
            </a:r>
            <a:r>
              <a:rPr lang="en-US" sz="2200" dirty="0"/>
              <a:t>A neural network with specialized biological mechanisms simulates our working memory capacities (e.g., the ability to mentally juggle a bunch of numbers while trying to multiply </a:t>
            </a:r>
            <a:r>
              <a:rPr lang="en-US" sz="2200" dirty="0" err="1"/>
              <a:t>multidigit</a:t>
            </a:r>
            <a:r>
              <a:rPr lang="en-US" sz="2200" dirty="0"/>
              <a:t> values).</a:t>
            </a:r>
          </a:p>
        </p:txBody>
      </p:sp>
    </p:spTree>
    <p:extLst>
      <p:ext uri="{BB962C8B-B14F-4D97-AF65-F5344CB8AC3E}">
        <p14:creationId xmlns:p14="http://schemas.microsoft.com/office/powerpoint/2010/main" val="213173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5"/>
            <a:ext cx="8227871" cy="806146"/>
          </a:xfrm>
        </p:spPr>
        <p:txBody>
          <a:bodyPr/>
          <a:lstStyle/>
          <a:p>
            <a:r>
              <a:rPr lang="en-US" dirty="0" smtClean="0"/>
              <a:t>Cognitive Phenomena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625" y="1217856"/>
            <a:ext cx="8227871" cy="4911733"/>
          </a:xfrm>
        </p:spPr>
        <p:txBody>
          <a:bodyPr/>
          <a:lstStyle/>
          <a:p>
            <a:r>
              <a:rPr lang="en-US" sz="2200" b="1" dirty="0"/>
              <a:t>Word reading: </a:t>
            </a:r>
            <a:r>
              <a:rPr lang="en-US" sz="2200" dirty="0"/>
              <a:t>A network learns to read and pronounce nearly 3,000 English words, and generalizes to novel </a:t>
            </a:r>
            <a:r>
              <a:rPr lang="en-US" sz="2200" dirty="0" err="1"/>
              <a:t>nonwords</a:t>
            </a:r>
            <a:r>
              <a:rPr lang="en-US" sz="2200" dirty="0"/>
              <a:t> (e.g., “</a:t>
            </a:r>
            <a:r>
              <a:rPr lang="en-US" sz="2200" dirty="0" err="1"/>
              <a:t>mave</a:t>
            </a:r>
            <a:r>
              <a:rPr lang="en-US" sz="2200" dirty="0"/>
              <a:t>” or “</a:t>
            </a:r>
            <a:r>
              <a:rPr lang="en-US" sz="2200" dirty="0" err="1"/>
              <a:t>nust</a:t>
            </a:r>
            <a:r>
              <a:rPr lang="en-US" sz="2200" dirty="0"/>
              <a:t>”) just like people do. Damaging a reading model simulates various forms of dyslexia.</a:t>
            </a:r>
          </a:p>
          <a:p>
            <a:r>
              <a:rPr lang="en-US" sz="2200" b="1" dirty="0"/>
              <a:t>Semantic representation: </a:t>
            </a:r>
            <a:r>
              <a:rPr lang="en-US" sz="2200" dirty="0"/>
              <a:t>A network “reads” every paragraph in a textbook, acquiring a surprisingly good semantic understanding by noting which words tend to be used together or in similar contexts.</a:t>
            </a:r>
          </a:p>
          <a:p>
            <a:r>
              <a:rPr lang="en-US" sz="2200" b="1" dirty="0"/>
              <a:t>Task directed behavior: </a:t>
            </a:r>
            <a:r>
              <a:rPr lang="en-US" sz="2200" dirty="0"/>
              <a:t>A network simulates the “executive” part of the brain, the prefrontal cortex, which keeps us focused on performing the task at hand and protects us from distraction.</a:t>
            </a:r>
          </a:p>
        </p:txBody>
      </p:sp>
    </p:spTree>
    <p:extLst>
      <p:ext uri="{BB962C8B-B14F-4D97-AF65-F5344CB8AC3E}">
        <p14:creationId xmlns:p14="http://schemas.microsoft.com/office/powerpoint/2010/main" val="3851229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3953"/>
            <a:ext cx="8228160" cy="1062832"/>
          </a:xfrm>
          <a:ln/>
        </p:spPr>
        <p:txBody>
          <a:bodyPr tIns="35176"/>
          <a:lstStyle/>
          <a:p>
            <a:pPr>
              <a:tabLst>
                <a:tab pos="656174" algn="l"/>
                <a:tab pos="1312343" algn="l"/>
                <a:tab pos="1968519" algn="l"/>
                <a:tab pos="2624693" algn="l"/>
                <a:tab pos="3280865" algn="l"/>
                <a:tab pos="3937041" algn="l"/>
                <a:tab pos="4593213" algn="l"/>
                <a:tab pos="5249387" algn="l"/>
                <a:tab pos="5905559" algn="l"/>
                <a:tab pos="6561734" algn="l"/>
                <a:tab pos="7217908" algn="l"/>
                <a:tab pos="7874080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1" y="1376792"/>
            <a:ext cx="4191000" cy="4844669"/>
          </a:xfrm>
          <a:ln/>
        </p:spPr>
        <p:txBody>
          <a:bodyPr tIns="14391"/>
          <a:lstStyle/>
          <a:p>
            <a:pPr algn="ctr">
              <a:spcAft>
                <a:spcPts val="693"/>
              </a:spcAft>
              <a:buNone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400" b="1" dirty="0"/>
              <a:t>CCN Lab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/>
              <a:t>Tom Hazy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/>
              <a:t>Seth Herd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 err="1"/>
              <a:t>Tren</a:t>
            </a:r>
            <a:r>
              <a:rPr lang="en-US" sz="2000" dirty="0"/>
              <a:t> Huang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/>
              <a:t>Dave </a:t>
            </a:r>
            <a:r>
              <a:rPr lang="en-US" sz="2000" dirty="0" err="1"/>
              <a:t>Jilk</a:t>
            </a:r>
            <a:r>
              <a:rPr lang="en-US" sz="2000" dirty="0"/>
              <a:t> (</a:t>
            </a:r>
            <a:r>
              <a:rPr lang="en-US" sz="2000" dirty="0" err="1"/>
              <a:t>eCortex</a:t>
            </a:r>
            <a:r>
              <a:rPr lang="en-US" sz="2000" dirty="0"/>
              <a:t>)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/>
              <a:t>Nick </a:t>
            </a:r>
            <a:r>
              <a:rPr lang="en-US" sz="2000" dirty="0" err="1"/>
              <a:t>Ketz</a:t>
            </a:r>
            <a:endParaRPr lang="en-US" sz="2000" dirty="0"/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/>
              <a:t>Trent </a:t>
            </a:r>
            <a:r>
              <a:rPr lang="en-US" sz="2000" dirty="0" err="1"/>
              <a:t>Kriete</a:t>
            </a:r>
            <a:endParaRPr lang="en-US" sz="2000" dirty="0"/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/>
              <a:t>Kai Krueger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/>
              <a:t>Brian Mingus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/>
              <a:t>Jessica </a:t>
            </a:r>
            <a:r>
              <a:rPr lang="en-US" sz="2000" dirty="0" err="1"/>
              <a:t>Mollick</a:t>
            </a:r>
            <a:endParaRPr lang="en-US" sz="2000" dirty="0"/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/>
              <a:t>Wolfgang Pauli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/>
              <a:t>Sergio </a:t>
            </a:r>
            <a:r>
              <a:rPr lang="en-US" sz="2000" dirty="0" err="1"/>
              <a:t>Verduzco</a:t>
            </a:r>
            <a:r>
              <a:rPr lang="en-US" sz="2000" dirty="0"/>
              <a:t>-Flores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/>
              <a:t>Dean </a:t>
            </a:r>
            <a:r>
              <a:rPr lang="en-US" sz="2000" dirty="0" err="1"/>
              <a:t>Wyatte</a:t>
            </a:r>
            <a:endParaRPr lang="en-US" sz="20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4724400" y="1646101"/>
            <a:ext cx="3889405" cy="4090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4391" rIns="0" bIns="0">
            <a:prstTxWarp prst="textNoShape">
              <a:avLst/>
            </a:prstTxWarp>
          </a:bodyPr>
          <a:lstStyle/>
          <a:p>
            <a:pPr marL="391403" indent="-293553" algn="ctr">
              <a:spcAft>
                <a:spcPts val="682"/>
              </a:spcAft>
              <a:tabLst>
                <a:tab pos="656174" algn="l"/>
                <a:tab pos="1312343" algn="l"/>
                <a:tab pos="1968519" algn="l"/>
              </a:tabLst>
            </a:pPr>
            <a:r>
              <a:rPr lang="en-US" sz="24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391403" indent="-293553">
              <a:spcAft>
                <a:spcPts val="682"/>
              </a:spcAft>
              <a:buSzPct val="45000"/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</a:tabLst>
            </a:pPr>
            <a:r>
              <a:rPr lang="en-US" sz="24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</a:t>
            </a:r>
            <a:r>
              <a:rPr lang="en-US" sz="24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McKenna &amp; Bello</a:t>
            </a:r>
          </a:p>
          <a:p>
            <a:pPr marL="391403" indent="-293553">
              <a:spcAft>
                <a:spcPts val="682"/>
              </a:spcAft>
              <a:buSzPct val="45000"/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</a:tabLst>
            </a:pPr>
            <a:r>
              <a:rPr lang="en-US" sz="2400" b="1" dirty="0" err="1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iARPA</a:t>
            </a:r>
            <a:r>
              <a:rPr lang="en-US" sz="24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</a:t>
            </a:r>
            <a:r>
              <a:rPr lang="en-US" sz="2400" dirty="0" err="1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Minnery</a:t>
            </a:r>
            <a:endParaRPr lang="en-US" sz="2400" dirty="0">
              <a:solidFill>
                <a:srgbClr val="000000"/>
              </a:solidFill>
              <a:ea typeface="Arial Unicode MS" pitchFamily="-65" charset="0"/>
              <a:cs typeface="Arial Unicode MS" pitchFamily="-65" charset="0"/>
            </a:endParaRPr>
          </a:p>
          <a:p>
            <a:pPr marL="391403" indent="-293553">
              <a:spcAft>
                <a:spcPts val="682"/>
              </a:spcAft>
              <a:buSzPct val="45000"/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</a:tabLst>
            </a:pPr>
            <a:r>
              <a:rPr lang="en-US" sz="24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NSF SLC - TDLC</a:t>
            </a:r>
          </a:p>
          <a:p>
            <a:pPr marL="391403" indent="-293553">
              <a:spcAft>
                <a:spcPts val="682"/>
              </a:spcAft>
              <a:buSzPct val="45000"/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</a:tabLst>
            </a:pPr>
            <a:r>
              <a:rPr lang="en-US" sz="24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DARPA - BICA</a:t>
            </a:r>
          </a:p>
          <a:p>
            <a:pPr marL="391403" indent="-293553">
              <a:spcAft>
                <a:spcPts val="682"/>
              </a:spcAft>
              <a:buSzPct val="45000"/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</a:tabLst>
            </a:pPr>
            <a:r>
              <a:rPr lang="en-US" sz="24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AFOSR</a:t>
            </a:r>
          </a:p>
          <a:p>
            <a:pPr marL="391403" indent="-293553">
              <a:spcAft>
                <a:spcPts val="682"/>
              </a:spcAft>
              <a:buSzPct val="45000"/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</a:tabLst>
            </a:pPr>
            <a:r>
              <a:rPr lang="en-US" sz="24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NIMH </a:t>
            </a:r>
            <a:r>
              <a:rPr lang="en-US" sz="2400" dirty="0">
                <a:solidFill>
                  <a:srgbClr val="000000"/>
                </a:solidFill>
                <a:latin typeface="Times New Roman" pitchFamily="-65" charset="0"/>
                <a:ea typeface="Times New Roman" pitchFamily="-65" charset="0"/>
                <a:cs typeface="Times New Roman" pitchFamily="-65" charset="0"/>
              </a:rPr>
              <a:t>P50-MH079485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r>
              <a:rPr lang="en-US" dirty="0" smtClean="0"/>
              <a:t> via Activation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7" y="1600200"/>
            <a:ext cx="5636338" cy="232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30" y="4033402"/>
            <a:ext cx="6702145" cy="229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93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Gettin</a:t>
            </a:r>
            <a:r>
              <a:rPr lang="en-US" dirty="0" smtClean="0"/>
              <a:t>’ </a:t>
            </a:r>
            <a:r>
              <a:rPr lang="en-US" dirty="0" err="1" smtClean="0"/>
              <a:t>AMPA’d</a:t>
            </a:r>
            <a:endParaRPr lang="en-US" dirty="0"/>
          </a:p>
        </p:txBody>
      </p:sp>
      <p:pic>
        <p:nvPicPr>
          <p:cNvPr id="5" name="Content Placeholder 4" descr="fig_ltpd_synaps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92" r="-4109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94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9" y="273518"/>
            <a:ext cx="8229311" cy="1145879"/>
          </a:xfrm>
          <a:ln/>
        </p:spPr>
        <p:txBody>
          <a:bodyPr tIns="35180"/>
          <a:lstStyle/>
          <a:p>
            <a:pPr>
              <a:tabLst>
                <a:tab pos="656242" algn="l"/>
                <a:tab pos="1312479" algn="l"/>
                <a:tab pos="1968724" algn="l"/>
                <a:tab pos="2624965" algn="l"/>
                <a:tab pos="3281206" algn="l"/>
                <a:tab pos="3937449" algn="l"/>
                <a:tab pos="4593690" algn="l"/>
                <a:tab pos="5249931" algn="l"/>
                <a:tab pos="5906172" algn="l"/>
                <a:tab pos="6562414" algn="l"/>
                <a:tab pos="7218656" algn="l"/>
                <a:tab pos="7874896" algn="l"/>
              </a:tabLst>
            </a:pPr>
            <a:r>
              <a:rPr lang="en-US" dirty="0" smtClean="0"/>
              <a:t>Extended Spike Trains =</a:t>
            </a:r>
            <a:br>
              <a:rPr lang="en-US" dirty="0" smtClean="0"/>
            </a:br>
            <a:r>
              <a:rPr lang="en-US" dirty="0" smtClean="0"/>
              <a:t>Emergent Simplicity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625" y="2083026"/>
            <a:ext cx="2542976" cy="2536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12821" y="2072953"/>
            <a:ext cx="2542980" cy="253634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6675" y="2083026"/>
            <a:ext cx="2532893" cy="25262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142280" y="1658362"/>
            <a:ext cx="1462060" cy="3901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588" tIns="59985" rIns="81588" bIns="40795">
            <a:prstTxWarp prst="textNoShape">
              <a:avLst/>
            </a:prstTxWarp>
          </a:bodyPr>
          <a:lstStyle/>
          <a:p>
            <a:pPr>
              <a:tabLst>
                <a:tab pos="656242" algn="l"/>
                <a:tab pos="1312479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S = 100Hz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6295504" y="1658362"/>
            <a:ext cx="1309372" cy="3901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588" tIns="59985" rIns="81588" bIns="40795">
            <a:prstTxWarp prst="textNoShape">
              <a:avLst/>
            </a:prstTxWarp>
          </a:bodyPr>
          <a:lstStyle/>
          <a:p>
            <a:pPr>
              <a:tabLst>
                <a:tab pos="656242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S = 20Hz</a:t>
            </a: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3733800" y="1658362"/>
            <a:ext cx="1309373" cy="3901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588" tIns="59985" rIns="81588" bIns="40795">
            <a:prstTxWarp prst="textNoShape">
              <a:avLst/>
            </a:prstTxWarp>
          </a:bodyPr>
          <a:lstStyle/>
          <a:p>
            <a:pPr>
              <a:tabLst>
                <a:tab pos="656242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S = 50Hz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53023" y="5348651"/>
            <a:ext cx="1506542" cy="646331"/>
          </a:xfrm>
          <a:prstGeom prst="rect">
            <a:avLst/>
          </a:prstGeom>
          <a:noFill/>
        </p:spPr>
        <p:txBody>
          <a:bodyPr wrap="none" lIns="91380" tIns="45692" rIns="91380" bIns="45692" rtlCol="0">
            <a:spAutoFit/>
          </a:bodyPr>
          <a:lstStyle/>
          <a:p>
            <a:r>
              <a:rPr lang="en-US" sz="3600" dirty="0" err="1"/>
              <a:t>r</a:t>
            </a:r>
            <a:r>
              <a:rPr lang="en-US" sz="3600" dirty="0"/>
              <a:t>=.894</a:t>
            </a:r>
          </a:p>
        </p:txBody>
      </p:sp>
      <p:pic>
        <p:nvPicPr>
          <p:cNvPr id="11" name="Picture 10" descr="fig_xcal_dwt_fun_urakubo_fi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153" y="4736991"/>
            <a:ext cx="2000814" cy="19530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800" y="5410202"/>
            <a:ext cx="4175742" cy="954107"/>
          </a:xfrm>
          <a:prstGeom prst="rect">
            <a:avLst/>
          </a:prstGeom>
          <a:noFill/>
        </p:spPr>
        <p:txBody>
          <a:bodyPr wrap="none" lIns="91380" tIns="45692" rIns="91380" bIns="45692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</a:t>
            </a:r>
            <a:r>
              <a:rPr lang="en-US" sz="3200" dirty="0" err="1"/>
              <a:t>f(send</a:t>
            </a:r>
            <a:r>
              <a:rPr lang="en-US" sz="3200" dirty="0"/>
              <a:t> * </a:t>
            </a:r>
            <a:r>
              <a:rPr lang="en-US" sz="3200" dirty="0" err="1"/>
              <a:t>recv</a:t>
            </a:r>
            <a:r>
              <a:rPr lang="en-US" sz="3200" dirty="0"/>
              <a:t>) =</a:t>
            </a:r>
          </a:p>
          <a:p>
            <a:r>
              <a:rPr lang="en-US" sz="2400" dirty="0"/>
              <a:t>           (spike rate * duration)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893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Computational models help us bridge between biological mechanisms and emergent cognitive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65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Invariant Object Recognition</a:t>
            </a:r>
            <a:endParaRPr lang="en-US" dirty="0"/>
          </a:p>
        </p:txBody>
      </p:sp>
      <p:pic>
        <p:nvPicPr>
          <p:cNvPr id="5" name="Content Placeholder 4" descr="fig_invar_trans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4643" y="1605102"/>
            <a:ext cx="4401070" cy="4642537"/>
          </a:xfrm>
          <a:solidFill>
            <a:schemeClr val="bg1">
              <a:alpha val="47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Hierarchy of increasing:</a:t>
            </a:r>
          </a:p>
          <a:p>
            <a:pPr lvl="1"/>
            <a:r>
              <a:rPr lang="en-US" dirty="0" smtClean="0"/>
              <a:t>Feature complexity</a:t>
            </a:r>
          </a:p>
          <a:p>
            <a:pPr lvl="1"/>
            <a:r>
              <a:rPr lang="en-US" dirty="0" smtClean="0"/>
              <a:t>Spatial invariance</a:t>
            </a:r>
          </a:p>
          <a:p>
            <a:r>
              <a:rPr lang="en-US" dirty="0" smtClean="0"/>
              <a:t>Strong match to </a:t>
            </a:r>
            <a:r>
              <a:rPr lang="en-US" dirty="0" err="1" smtClean="0"/>
              <a:t>RF’s</a:t>
            </a:r>
            <a:r>
              <a:rPr lang="en-US" dirty="0" smtClean="0"/>
              <a:t> in corresponding brain areas</a:t>
            </a:r>
          </a:p>
          <a:p>
            <a:pPr lvl="1"/>
            <a:endParaRPr lang="en-US" dirty="0" smtClean="0"/>
          </a:p>
          <a:p>
            <a:pPr lvl="1">
              <a:buNone/>
            </a:pPr>
            <a:r>
              <a:rPr lang="en-US" dirty="0" smtClean="0"/>
              <a:t>(Fukushima, 1980; </a:t>
            </a:r>
            <a:r>
              <a:rPr lang="en-US" dirty="0" err="1" smtClean="0"/>
              <a:t>Poggio</a:t>
            </a:r>
            <a:r>
              <a:rPr lang="en-US" dirty="0" smtClean="0"/>
              <a:t>, </a:t>
            </a:r>
            <a:r>
              <a:rPr lang="en-US" dirty="0" err="1" smtClean="0"/>
              <a:t>Riesenhuber</a:t>
            </a:r>
            <a:r>
              <a:rPr lang="en-US" dirty="0" smtClean="0"/>
              <a:t>, et al…)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dobj_10x10_1per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6623" y="1066800"/>
            <a:ext cx="5449385" cy="5399694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906009" y="1066807"/>
            <a:ext cx="2778488" cy="5410199"/>
          </a:xfrm>
        </p:spPr>
        <p:txBody>
          <a:bodyPr/>
          <a:lstStyle/>
          <a:p>
            <a:r>
              <a:rPr lang="en-US" sz="1800" dirty="0"/>
              <a:t>From Google </a:t>
            </a:r>
            <a:r>
              <a:rPr lang="en-US" sz="1800" dirty="0" err="1"/>
              <a:t>SketchUp</a:t>
            </a:r>
            <a:r>
              <a:rPr lang="en-US" sz="1800" dirty="0"/>
              <a:t> Warehouse</a:t>
            </a:r>
          </a:p>
          <a:p>
            <a:r>
              <a:rPr lang="en-US" sz="1800" dirty="0"/>
              <a:t>100 categories</a:t>
            </a:r>
          </a:p>
          <a:p>
            <a:r>
              <a:rPr lang="en-US" sz="1800" dirty="0"/>
              <a:t>8+ objects per </a:t>
            </a:r>
            <a:r>
              <a:rPr lang="en-US" sz="1800" dirty="0" err="1"/>
              <a:t>categ</a:t>
            </a:r>
            <a:endParaRPr lang="en-US" sz="1800" dirty="0"/>
          </a:p>
          <a:p>
            <a:pPr marL="440502" indent="-342651"/>
            <a:r>
              <a:rPr lang="en-US" sz="1800" dirty="0"/>
              <a:t>2 objects left out for testing</a:t>
            </a:r>
          </a:p>
          <a:p>
            <a:pPr marL="440502" indent="-342651"/>
            <a:r>
              <a:rPr lang="en-US" sz="1800" dirty="0"/>
              <a:t>+/- 20° </a:t>
            </a:r>
            <a:r>
              <a:rPr lang="en-US" sz="1800" dirty="0" err="1"/>
              <a:t>horiz</a:t>
            </a:r>
            <a:r>
              <a:rPr lang="en-US" sz="1800" dirty="0"/>
              <a:t> depth rotation + 180° flip</a:t>
            </a:r>
          </a:p>
          <a:p>
            <a:pPr marL="440502" indent="-342651"/>
            <a:r>
              <a:rPr lang="en-US" sz="1800" dirty="0"/>
              <a:t>0-30° vertical depth rotation</a:t>
            </a:r>
          </a:p>
          <a:p>
            <a:pPr marL="440502" indent="-342651"/>
            <a:r>
              <a:rPr lang="en-US" sz="1800" dirty="0"/>
              <a:t>14° 2D planar rotations</a:t>
            </a:r>
          </a:p>
          <a:p>
            <a:pPr marL="440502" indent="-342651"/>
            <a:r>
              <a:rPr lang="en-US" sz="1800" dirty="0"/>
              <a:t>25% scaling</a:t>
            </a:r>
          </a:p>
          <a:p>
            <a:pPr marL="440502" indent="-342651"/>
            <a:r>
              <a:rPr lang="en-US" sz="1800" dirty="0"/>
              <a:t>30% planar translations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00201" y="210241"/>
            <a:ext cx="5775940" cy="646331"/>
          </a:xfrm>
          <a:prstGeom prst="rect">
            <a:avLst/>
          </a:prstGeom>
          <a:noFill/>
        </p:spPr>
        <p:txBody>
          <a:bodyPr wrap="none" lIns="91370" tIns="45687" rIns="91370" bIns="45687" rtlCol="0">
            <a:spAutoFit/>
          </a:bodyPr>
          <a:lstStyle/>
          <a:p>
            <a:r>
              <a:rPr lang="en-US" sz="3600" dirty="0"/>
              <a:t>3D Object Recognition Test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Recognition Generalization Results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80"/>
          <a:stretch/>
        </p:blipFill>
        <p:spPr>
          <a:xfrm>
            <a:off x="2569712" y="1828800"/>
            <a:ext cx="4111631" cy="376739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22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PBWM System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27" y="1495774"/>
            <a:ext cx="7259887" cy="4481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0800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 Gating =&gt; Cognitive Gating</a:t>
            </a:r>
            <a:endParaRPr lang="en-US" dirty="0"/>
          </a:p>
        </p:txBody>
      </p:sp>
      <p:pic>
        <p:nvPicPr>
          <p:cNvPr id="4" name="Content Placeholder 3" descr="fig_bg_loops_ads8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42" b="-1040"/>
          <a:stretch/>
        </p:blipFill>
        <p:spPr>
          <a:xfrm>
            <a:off x="423498" y="3636299"/>
            <a:ext cx="8227871" cy="2490572"/>
          </a:xfrm>
        </p:spPr>
      </p:pic>
      <p:pic>
        <p:nvPicPr>
          <p:cNvPr id="5" name="Picture 4" descr="fig_bg_action_sel_d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49" y="1494254"/>
            <a:ext cx="5194276" cy="202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75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9" y="273518"/>
            <a:ext cx="8229311" cy="1145879"/>
          </a:xfrm>
          <a:ln/>
        </p:spPr>
        <p:txBody>
          <a:bodyPr/>
          <a:lstStyle/>
          <a:p>
            <a:pPr>
              <a:tabLst>
                <a:tab pos="656378" algn="l"/>
                <a:tab pos="1312751" algn="l"/>
                <a:tab pos="1969133" algn="l"/>
                <a:tab pos="2625509" algn="l"/>
                <a:tab pos="3281886" algn="l"/>
                <a:tab pos="3938265" algn="l"/>
                <a:tab pos="4594642" algn="l"/>
                <a:tab pos="5251020" algn="l"/>
                <a:tab pos="5907396" algn="l"/>
                <a:tab pos="6563775" algn="l"/>
                <a:tab pos="7220152" algn="l"/>
                <a:tab pos="7876529" algn="l"/>
              </a:tabLst>
            </a:pPr>
            <a:r>
              <a:rPr lang="en-GB"/>
              <a:t>Dynamic, Adaptive Gating (BG)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5323" y="5225559"/>
            <a:ext cx="8066541" cy="993287"/>
          </a:xfrm>
          <a:ln/>
        </p:spPr>
        <p:txBody>
          <a:bodyPr/>
          <a:lstStyle/>
          <a:p>
            <a:pPr>
              <a:tabLst>
                <a:tab pos="656378" algn="l"/>
                <a:tab pos="1312751" algn="l"/>
                <a:tab pos="1969133" algn="l"/>
                <a:tab pos="2625509" algn="l"/>
                <a:tab pos="3281886" algn="l"/>
                <a:tab pos="3938265" algn="l"/>
                <a:tab pos="4594642" algn="l"/>
                <a:tab pos="5251020" algn="l"/>
                <a:tab pos="5907396" algn="l"/>
                <a:tab pos="6563775" algn="l"/>
                <a:tab pos="7220152" algn="l"/>
                <a:tab pos="7876529" algn="l"/>
              </a:tabLst>
            </a:pPr>
            <a:r>
              <a:rPr lang="en-GB"/>
              <a:t>Toggles PFC bistable states</a:t>
            </a:r>
          </a:p>
          <a:p>
            <a:pPr>
              <a:tabLst>
                <a:tab pos="656378" algn="l"/>
                <a:tab pos="1312751" algn="l"/>
                <a:tab pos="1969133" algn="l"/>
                <a:tab pos="2625509" algn="l"/>
                <a:tab pos="3281886" algn="l"/>
                <a:tab pos="3938265" algn="l"/>
                <a:tab pos="4594642" algn="l"/>
                <a:tab pos="5251020" algn="l"/>
                <a:tab pos="5907396" algn="l"/>
                <a:tab pos="6563775" algn="l"/>
                <a:tab pos="7220152" algn="l"/>
                <a:tab pos="7876529" algn="l"/>
              </a:tabLst>
            </a:pPr>
            <a:r>
              <a:rPr lang="en-GB"/>
              <a:t>Resembles transistor logic gate!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52" y="1451066"/>
            <a:ext cx="6845036" cy="373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2753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Basis of PBWM</a:t>
            </a:r>
            <a:endParaRPr lang="en-US" dirty="0"/>
          </a:p>
        </p:txBody>
      </p:sp>
      <p:pic>
        <p:nvPicPr>
          <p:cNvPr id="4" name="Content Placeholder 3" descr="fig_pfc_trc_reverb_loo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482" r="-224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67464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Executive Function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6" y="1770644"/>
            <a:ext cx="8227871" cy="41113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0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Modeling Framework</a:t>
            </a:r>
            <a:br>
              <a:rPr lang="en-US" dirty="0" smtClean="0"/>
            </a:br>
            <a:r>
              <a:rPr lang="en-US" sz="2400" dirty="0"/>
              <a:t>http://</a:t>
            </a:r>
            <a:r>
              <a:rPr lang="en-US" sz="2400" dirty="0" err="1"/>
              <a:t>ccnbook.colorado.edu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37799"/>
            <a:ext cx="3996960" cy="37111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Content Placeholder 7" descr="fig_tripartite_model_bg_ctr.png"/>
          <p:cNvPicPr>
            <a:picLocks noChangeAspect="1"/>
          </p:cNvPicPr>
          <p:nvPr/>
        </p:nvPicPr>
        <p:blipFill rotWithShape="1">
          <a:blip r:embed="rId3"/>
          <a:srcRect t="-407" b="-447"/>
          <a:stretch/>
        </p:blipFill>
        <p:spPr bwMode="auto">
          <a:xfrm>
            <a:off x="4724400" y="1437799"/>
            <a:ext cx="3891180" cy="3672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09600" y="5324302"/>
            <a:ext cx="8005980" cy="923330"/>
          </a:xfrm>
          <a:prstGeom prst="rect">
            <a:avLst/>
          </a:prstGeom>
          <a:noFill/>
        </p:spPr>
        <p:txBody>
          <a:bodyPr wrap="square" lIns="91370" tIns="45687" rIns="91370" bIns="45687" rtlCol="0">
            <a:spAutoFit/>
          </a:bodyPr>
          <a:lstStyle/>
          <a:p>
            <a:r>
              <a:rPr lang="en-US" dirty="0" smtClean="0"/>
              <a:t>Same framework accounts for wide range of cognitive neuroscience phenomena: perception, attention, motor control and action selection, learning &amp; memory, language, executive function…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06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9" y="313828"/>
            <a:ext cx="8229311" cy="1063825"/>
          </a:xfrm>
          <a:ln/>
        </p:spPr>
        <p:txBody>
          <a:bodyPr tIns="35180"/>
          <a:lstStyle/>
          <a:p>
            <a:pPr>
              <a:tabLst>
                <a:tab pos="656242" algn="l"/>
                <a:tab pos="1312479" algn="l"/>
                <a:tab pos="1968724" algn="l"/>
                <a:tab pos="2624965" algn="l"/>
                <a:tab pos="3281206" algn="l"/>
                <a:tab pos="3937449" algn="l"/>
                <a:tab pos="4593690" algn="l"/>
                <a:tab pos="5249931" algn="l"/>
                <a:tab pos="5906172" algn="l"/>
                <a:tab pos="6562414" algn="l"/>
                <a:tab pos="7218656" algn="l"/>
                <a:tab pos="7874896" algn="l"/>
              </a:tabLst>
            </a:pPr>
            <a:r>
              <a:rPr lang="en-US" dirty="0" smtClean="0"/>
              <a:t>Error-driven Learning from STDP</a:t>
            </a:r>
            <a:br>
              <a:rPr lang="en-US" dirty="0" smtClean="0"/>
            </a:br>
            <a:r>
              <a:rPr lang="en-US" sz="2800" dirty="0"/>
              <a:t>(computational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</a:t>
            </a:r>
            <a:r>
              <a:rPr lang="en-US" sz="2800" dirty="0"/>
              <a:t> biological bridge)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Content Placeholder 4" descr="Picture 1.png"/>
          <p:cNvPicPr>
            <a:picLocks noGrp="1" noChangeAspect="1"/>
          </p:cNvPicPr>
          <p:nvPr/>
        </p:nvPicPr>
        <p:blipFill rotWithShape="1">
          <a:blip r:embed="rId3"/>
          <a:srcRect l="29241" r="34605"/>
          <a:stretch/>
        </p:blipFill>
        <p:spPr bwMode="auto">
          <a:xfrm>
            <a:off x="376385" y="2365965"/>
            <a:ext cx="1287701" cy="12192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 descr="fig_urakubo_et_al_mode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383" y="2137363"/>
            <a:ext cx="4391815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45" y="1869605"/>
            <a:ext cx="1990049" cy="2211914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 bwMode="auto">
          <a:xfrm>
            <a:off x="1747982" y="2823162"/>
            <a:ext cx="381000" cy="30480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0" tIns="45697" rIns="91390" bIns="45697" numCol="1" rtlCol="0" anchor="t" anchorCtr="0" compatLnSpc="1">
            <a:prstTxWarp prst="textNoShape">
              <a:avLst/>
            </a:prstTxWarp>
          </a:bodyPr>
          <a:lstStyle/>
          <a:p>
            <a:pPr defTabSz="4569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>
              <a:latin typeface="Arial" pitchFamily="-111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6286592" y="2815164"/>
            <a:ext cx="381000" cy="30480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0" tIns="45697" rIns="91390" bIns="45697" numCol="1" rtlCol="0" anchor="t" anchorCtr="0" compatLnSpc="1">
            <a:prstTxWarp prst="textNoShape">
              <a:avLst/>
            </a:prstTxWarp>
          </a:bodyPr>
          <a:lstStyle/>
          <a:p>
            <a:pPr defTabSz="4569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>
              <a:latin typeface="Arial" pitchFamily="-111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16565" y="3808904"/>
            <a:ext cx="1448374" cy="1215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3" name="Picture 12" descr="fig_urakubo_et_al_triplet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4382" y="3779226"/>
            <a:ext cx="1819004" cy="2075011"/>
          </a:xfrm>
          <a:prstGeom prst="rect">
            <a:avLst/>
          </a:prstGeom>
        </p:spPr>
      </p:pic>
      <p:pic>
        <p:nvPicPr>
          <p:cNvPr id="14" name="Picture 13" descr="fig_urakubo_et_al_quad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5797" y="3834910"/>
            <a:ext cx="936399" cy="9766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10499" y="1768031"/>
            <a:ext cx="2199378" cy="369332"/>
          </a:xfrm>
          <a:prstGeom prst="rect">
            <a:avLst/>
          </a:prstGeom>
          <a:noFill/>
        </p:spPr>
        <p:txBody>
          <a:bodyPr wrap="none" lIns="91390" tIns="45697" rIns="91390" bIns="45697" rtlCol="0">
            <a:spAutoFit/>
          </a:bodyPr>
          <a:lstStyle/>
          <a:p>
            <a:r>
              <a:rPr lang="en-US" dirty="0" err="1" smtClean="0"/>
              <a:t>Urakubo</a:t>
            </a:r>
            <a:r>
              <a:rPr lang="en-US" dirty="0" smtClean="0"/>
              <a:t> et al, 2008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58775" y="4244172"/>
            <a:ext cx="2006605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390" tIns="45697" rIns="91390" bIns="45697" rtlCol="0">
            <a:spAutoFit/>
          </a:bodyPr>
          <a:lstStyle/>
          <a:p>
            <a:r>
              <a:rPr lang="en-US" b="1" dirty="0" smtClean="0"/>
              <a:t>Captures ~80% of variance in model LTP/LTD</a:t>
            </a:r>
          </a:p>
          <a:p>
            <a:endParaRPr lang="en-US" b="1" dirty="0"/>
          </a:p>
          <a:p>
            <a:r>
              <a:rPr lang="en-US" dirty="0" smtClean="0"/>
              <a:t>(Linearized BCM)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1673" y="3692411"/>
            <a:ext cx="1262410" cy="646331"/>
          </a:xfrm>
          <a:prstGeom prst="rect">
            <a:avLst/>
          </a:prstGeom>
          <a:noFill/>
        </p:spPr>
        <p:txBody>
          <a:bodyPr wrap="none" lIns="91390" tIns="45697" rIns="91390" bIns="45697" rtlCol="0">
            <a:spAutoFit/>
          </a:bodyPr>
          <a:lstStyle/>
          <a:p>
            <a:r>
              <a:rPr lang="en-US" dirty="0" smtClean="0"/>
              <a:t>Real spike</a:t>
            </a:r>
          </a:p>
          <a:p>
            <a:r>
              <a:rPr lang="en-US" dirty="0" smtClean="0"/>
              <a:t>trains in..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76587" y="5888306"/>
            <a:ext cx="4465435" cy="369332"/>
          </a:xfrm>
          <a:prstGeom prst="rect">
            <a:avLst/>
          </a:prstGeom>
          <a:noFill/>
        </p:spPr>
        <p:txBody>
          <a:bodyPr wrap="none" lIns="91390" tIns="45697" rIns="91390" bIns="45697" rtlCol="0">
            <a:spAutoFit/>
          </a:bodyPr>
          <a:lstStyle/>
          <a:p>
            <a:r>
              <a:rPr lang="en-US" dirty="0" smtClean="0"/>
              <a:t>Fits to STDP data for pairs, triplets, quads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961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31" y="152400"/>
            <a:ext cx="8227871" cy="1144440"/>
          </a:xfrm>
        </p:spPr>
        <p:txBody>
          <a:bodyPr/>
          <a:lstStyle/>
          <a:p>
            <a:r>
              <a:rPr lang="en-US" dirty="0" smtClean="0"/>
              <a:t>Fast Threshold Adaptation:</a:t>
            </a:r>
            <a:br>
              <a:rPr lang="en-US" dirty="0" smtClean="0"/>
            </a:br>
            <a:r>
              <a:rPr lang="en-US" dirty="0" smtClean="0"/>
              <a:t>Outcome vs. Expectation</a:t>
            </a:r>
            <a:endParaRPr lang="en-US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53" y="2133600"/>
            <a:ext cx="2550100" cy="1950524"/>
          </a:xfrm>
        </p:spPr>
      </p:pic>
      <p:sp>
        <p:nvSpPr>
          <p:cNvPr id="5" name="TextBox 4"/>
          <p:cNvSpPr txBox="1"/>
          <p:nvPr/>
        </p:nvSpPr>
        <p:spPr>
          <a:xfrm>
            <a:off x="2057400" y="4495805"/>
            <a:ext cx="4795258" cy="9540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380" tIns="45692" rIns="91380" bIns="45692" rtlCol="0">
            <a:spAutoFit/>
          </a:bodyPr>
          <a:lstStyle/>
          <a:p>
            <a:r>
              <a:rPr lang="en-US" sz="2800" dirty="0" err="1"/>
              <a:t>dW</a:t>
            </a:r>
            <a:r>
              <a:rPr lang="en-US" sz="2800" dirty="0"/>
              <a:t> ≈   &lt;</a:t>
            </a:r>
            <a:r>
              <a:rPr lang="en-US" sz="2800" dirty="0" err="1"/>
              <a:t>xy</a:t>
            </a:r>
            <a:r>
              <a:rPr lang="en-US" sz="2800" dirty="0"/>
              <a:t>&gt;</a:t>
            </a:r>
            <a:r>
              <a:rPr lang="en-US" sz="2800" baseline="-25000" dirty="0"/>
              <a:t>s</a:t>
            </a:r>
            <a:r>
              <a:rPr lang="en-US" sz="2800" dirty="0"/>
              <a:t>    -    &lt;</a:t>
            </a:r>
            <a:r>
              <a:rPr lang="en-US" sz="2800" dirty="0" err="1"/>
              <a:t>xy</a:t>
            </a:r>
            <a:r>
              <a:rPr lang="en-US" sz="2800" dirty="0"/>
              <a:t>&gt;</a:t>
            </a:r>
            <a:r>
              <a:rPr lang="en-US" sz="2800" baseline="-25000" dirty="0"/>
              <a:t>m</a:t>
            </a:r>
          </a:p>
          <a:p>
            <a:r>
              <a:rPr lang="en-US" sz="2800" dirty="0"/>
              <a:t>          outcome – expectation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Content Placeholder 4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748826"/>
            <a:ext cx="5845465" cy="2518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219205" y="5715000"/>
            <a:ext cx="6277267" cy="369332"/>
          </a:xfrm>
          <a:prstGeom prst="rect">
            <a:avLst/>
          </a:prstGeom>
          <a:noFill/>
        </p:spPr>
        <p:txBody>
          <a:bodyPr wrap="none" lIns="91390" tIns="45697" rIns="91390" bIns="45697" rtlCol="0">
            <a:spAutoFit/>
          </a:bodyPr>
          <a:lstStyle/>
          <a:p>
            <a:r>
              <a:rPr lang="en-US" dirty="0" smtClean="0"/>
              <a:t>XCAL = temporally </a:t>
            </a:r>
            <a:r>
              <a:rPr lang="en-US" dirty="0" err="1" smtClean="0"/>
              <a:t>eXtended</a:t>
            </a:r>
            <a:r>
              <a:rPr lang="en-US" dirty="0" smtClean="0"/>
              <a:t> Contrastive Attractor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37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Error Come From?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93" y="1605101"/>
            <a:ext cx="6973736" cy="45244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99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ICArUS</a:t>
            </a:r>
            <a:r>
              <a:rPr lang="en-US" dirty="0" smtClean="0"/>
              <a:t>-MINDS (IARPA)</a:t>
            </a:r>
            <a:br>
              <a:rPr lang="en-US" dirty="0" smtClean="0"/>
            </a:br>
            <a:r>
              <a:rPr lang="en-US" sz="1800" dirty="0"/>
              <a:t>Integrated Cognitive Architecture for Understanding </a:t>
            </a:r>
            <a:r>
              <a:rPr lang="en-US" sz="1800" dirty="0" err="1"/>
              <a:t>Sensemaking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Mirroring Intelligence in a Neural Description of </a:t>
            </a:r>
            <a:r>
              <a:rPr lang="en-US" sz="1800" dirty="0" err="1"/>
              <a:t>Sensemaking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3" y="1723142"/>
            <a:ext cx="3581401" cy="4801297"/>
          </a:xfrm>
          <a:prstGeom prst="rect">
            <a:avLst/>
          </a:prstGeom>
          <a:noFill/>
        </p:spPr>
        <p:txBody>
          <a:bodyPr wrap="square" lIns="91370" tIns="45687" rIns="91370" bIns="45687" rtlCol="0">
            <a:spAutoFit/>
          </a:bodyPr>
          <a:lstStyle/>
          <a:p>
            <a:r>
              <a:rPr lang="en-US" dirty="0" smtClean="0"/>
              <a:t>Team: HRL (R. Bhattacharyya), CU Boulder (R. O’Reilly), CMU (C. </a:t>
            </a:r>
            <a:r>
              <a:rPr lang="en-US" dirty="0" err="1" smtClean="0"/>
              <a:t>Lebiere</a:t>
            </a:r>
            <a:r>
              <a:rPr lang="en-US" dirty="0" smtClean="0"/>
              <a:t>), UTH (H. Wang), PARC (P. </a:t>
            </a:r>
            <a:r>
              <a:rPr lang="en-US" dirty="0" err="1" smtClean="0"/>
              <a:t>Pirolli</a:t>
            </a:r>
            <a:r>
              <a:rPr lang="en-US" dirty="0" smtClean="0"/>
              <a:t>), UCI (J. </a:t>
            </a:r>
            <a:r>
              <a:rPr lang="en-US" dirty="0" err="1" smtClean="0"/>
              <a:t>Krichmar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Goal: Build biologically-based cognitive architecture to model intelligence analyst.</a:t>
            </a:r>
          </a:p>
          <a:p>
            <a:endParaRPr lang="en-US" dirty="0"/>
          </a:p>
          <a:p>
            <a:r>
              <a:rPr lang="en-US" dirty="0" smtClean="0"/>
              <a:t>Brain areas:</a:t>
            </a:r>
          </a:p>
          <a:p>
            <a:pPr marL="285541" indent="-285541">
              <a:buFontTx/>
              <a:buChar char="•"/>
            </a:pPr>
            <a:r>
              <a:rPr lang="en-US" dirty="0" smtClean="0"/>
              <a:t>Posterior Cortex                    (IT, Parietal)</a:t>
            </a:r>
          </a:p>
          <a:p>
            <a:pPr marL="285541" indent="-285541">
              <a:buFontTx/>
              <a:buChar char="•"/>
            </a:pPr>
            <a:r>
              <a:rPr lang="en-US" dirty="0" smtClean="0"/>
              <a:t>PFC/BG/DA</a:t>
            </a:r>
          </a:p>
          <a:p>
            <a:pPr marL="285541" indent="-285541">
              <a:buFontTx/>
              <a:buChar char="•"/>
            </a:pPr>
            <a:r>
              <a:rPr lang="en-US" dirty="0" smtClean="0"/>
              <a:t>Hippocampus</a:t>
            </a:r>
          </a:p>
          <a:p>
            <a:pPr marL="285541" indent="-285541">
              <a:buFontTx/>
              <a:buChar char="•"/>
            </a:pPr>
            <a:r>
              <a:rPr lang="en-US" dirty="0" smtClean="0"/>
              <a:t>BNS: LC, </a:t>
            </a:r>
            <a:r>
              <a:rPr lang="en-US" dirty="0" err="1" smtClean="0"/>
              <a:t>ACh</a:t>
            </a:r>
            <a:endParaRPr lang="en-US" dirty="0" smtClean="0"/>
          </a:p>
          <a:p>
            <a:pPr marL="285541" indent="-285541">
              <a:buFontTx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639736"/>
            <a:ext cx="4340918" cy="45942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334676"/>
            <a:ext cx="2587294" cy="22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55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32" y="273514"/>
            <a:ext cx="8227871" cy="1021886"/>
          </a:xfrm>
        </p:spPr>
        <p:txBody>
          <a:bodyPr/>
          <a:lstStyle/>
          <a:p>
            <a:r>
              <a:rPr lang="en-US" dirty="0" err="1" smtClean="0"/>
              <a:t>Emer</a:t>
            </a:r>
            <a:r>
              <a:rPr lang="en-US" dirty="0" smtClean="0"/>
              <a:t> Virtual Robot:</a:t>
            </a:r>
            <a:br>
              <a:rPr lang="en-US" dirty="0" smtClean="0"/>
            </a:br>
            <a:r>
              <a:rPr lang="en-US" sz="2400" dirty="0"/>
              <a:t>Perceptual Motor Control &amp; Robust Object Recognition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524004"/>
            <a:ext cx="4996128" cy="3564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58" y="1524000"/>
            <a:ext cx="2874747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58" y="3886199"/>
            <a:ext cx="2874747" cy="28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6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32" y="273514"/>
            <a:ext cx="8227871" cy="640886"/>
          </a:xfrm>
        </p:spPr>
        <p:txBody>
          <a:bodyPr/>
          <a:lstStyle/>
          <a:p>
            <a:r>
              <a:rPr lang="en-US" dirty="0" smtClean="0"/>
              <a:t>Computational Modeling Tradeoffs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8959" y="1447805"/>
            <a:ext cx="8227871" cy="5029199"/>
          </a:xfrm>
        </p:spPr>
        <p:txBody>
          <a:bodyPr/>
          <a:lstStyle/>
          <a:p>
            <a:r>
              <a:rPr lang="en-US" sz="2000" dirty="0"/>
              <a:t>Abstract models (e.g., Bayesian):</a:t>
            </a:r>
          </a:p>
          <a:p>
            <a:pPr lvl="1"/>
            <a:r>
              <a:rPr lang="en-US" sz="1800" i="1" dirty="0"/>
              <a:t>Pro: </a:t>
            </a:r>
            <a:r>
              <a:rPr lang="en-US" sz="1800" dirty="0"/>
              <a:t>simpler, “optimal”, solvable, powerful (SVN, RBM/</a:t>
            </a:r>
            <a:r>
              <a:rPr lang="en-US" sz="1800" dirty="0" err="1"/>
              <a:t>backprop</a:t>
            </a:r>
            <a:r>
              <a:rPr lang="en-US" sz="1800" dirty="0"/>
              <a:t>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pPr lvl="1"/>
            <a:r>
              <a:rPr lang="en-US" sz="1800" i="1" dirty="0"/>
              <a:t>Con:</a:t>
            </a:r>
            <a:r>
              <a:rPr lang="en-US" sz="1800" dirty="0"/>
              <a:t> difficulty integrating neuroscience and pervasive learning, too hand-wired and not enough emergence, miss the secret sauce?</a:t>
            </a:r>
          </a:p>
          <a:p>
            <a:r>
              <a:rPr lang="en-US" sz="2000" dirty="0"/>
              <a:t>Detailed models (e.g., Blue Brain):</a:t>
            </a:r>
          </a:p>
          <a:p>
            <a:pPr lvl="1"/>
            <a:r>
              <a:rPr lang="en-US" sz="1800" i="1" dirty="0"/>
              <a:t>Pro:</a:t>
            </a:r>
            <a:r>
              <a:rPr lang="en-US" sz="1800" dirty="0"/>
              <a:t> directly integrate detailed neuroscience data, “0 free parameters”</a:t>
            </a:r>
          </a:p>
          <a:p>
            <a:pPr lvl="1"/>
            <a:r>
              <a:rPr lang="en-US" sz="1800" i="1" dirty="0"/>
              <a:t>Con:</a:t>
            </a:r>
            <a:r>
              <a:rPr lang="en-US" sz="1800" dirty="0"/>
              <a:t> miss critical functional properties in sea of data (e.g., if brain does </a:t>
            </a:r>
            <a:r>
              <a:rPr lang="en-US" sz="1800" dirty="0" err="1"/>
              <a:t>backprop</a:t>
            </a:r>
            <a:r>
              <a:rPr lang="en-US" sz="1800" dirty="0"/>
              <a:t>, would Blue Brain figure this out?)</a:t>
            </a:r>
          </a:p>
          <a:p>
            <a:r>
              <a:rPr lang="en-US" sz="2000" dirty="0"/>
              <a:t>Middle models (e.g., </a:t>
            </a:r>
            <a:r>
              <a:rPr lang="en-US" sz="2000" dirty="0" err="1"/>
              <a:t>Leabra</a:t>
            </a:r>
            <a:r>
              <a:rPr lang="en-US" sz="2000" dirty="0"/>
              <a:t>):</a:t>
            </a:r>
          </a:p>
          <a:p>
            <a:pPr lvl="1"/>
            <a:r>
              <a:rPr lang="en-US" sz="1800" i="1" dirty="0"/>
              <a:t>Pro:</a:t>
            </a:r>
            <a:r>
              <a:rPr lang="en-US" sz="1800" dirty="0"/>
              <a:t> directly bridge biology &amp; cognition w/ explicit synergies across levels</a:t>
            </a:r>
          </a:p>
          <a:p>
            <a:pPr lvl="1"/>
            <a:r>
              <a:rPr lang="en-US" sz="1800" i="1" dirty="0"/>
              <a:t>Con: </a:t>
            </a:r>
            <a:r>
              <a:rPr lang="en-US" sz="1800" dirty="0"/>
              <a:t>not 0 free parameters, nor mathematically derived from first principles (i.e., somewhere in the middle..)</a:t>
            </a:r>
          </a:p>
        </p:txBody>
      </p:sp>
    </p:spTree>
    <p:extLst>
      <p:ext uri="{BB962C8B-B14F-4D97-AF65-F5344CB8AC3E}">
        <p14:creationId xmlns:p14="http://schemas.microsoft.com/office/powerpoint/2010/main" val="3807121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8673</TotalTime>
  <Words>952</Words>
  <Application>Microsoft Macintosh PowerPoint</Application>
  <PresentationFormat>On-screen Show (4:3)</PresentationFormat>
  <Paragraphs>140</Paragraphs>
  <Slides>27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ror_std_emerbrain</vt:lpstr>
      <vt:lpstr>The Leabra Cognitive Architecture</vt:lpstr>
      <vt:lpstr>Key Point</vt:lpstr>
      <vt:lpstr>Biological Modeling Framework http://ccnbook.colorado.edu</vt:lpstr>
      <vt:lpstr>Error-driven Learning from STDP (computational  biological bridge)</vt:lpstr>
      <vt:lpstr>Fast Threshold Adaptation: Outcome vs. Expectation</vt:lpstr>
      <vt:lpstr>Where Does Error Come From?</vt:lpstr>
      <vt:lpstr>ICArUS-MINDS (IARPA) Integrated Cognitive Architecture for Understanding Sensemaking Mirroring Intelligence in a Neural Description of Sensemaking</vt:lpstr>
      <vt:lpstr>Emer Virtual Robot: Perceptual Motor Control &amp; Robust Object Recognition</vt:lpstr>
      <vt:lpstr>Computational Modeling Tradeoffs</vt:lpstr>
      <vt:lpstr>Multilevel Convergent Models (Jilk, Lebiere, O’Reilly &amp; Anderson, 2008)</vt:lpstr>
      <vt:lpstr>Emergence</vt:lpstr>
      <vt:lpstr>Multilevel Convergent Models (Jilk, Lebiere, O’Reilly &amp; Anderson, 2008)</vt:lpstr>
      <vt:lpstr>Cognitive Phenomena</vt:lpstr>
      <vt:lpstr>Cognitive Phenomena</vt:lpstr>
      <vt:lpstr>Thanks To</vt:lpstr>
      <vt:lpstr>Extras</vt:lpstr>
      <vt:lpstr>Backpropagation via Activation</vt:lpstr>
      <vt:lpstr>Gettin’ AMPA’d</vt:lpstr>
      <vt:lpstr>Extended Spike Trains = Emergent Simplicity</vt:lpstr>
      <vt:lpstr>Invariant Object Recognition</vt:lpstr>
      <vt:lpstr>PowerPoint Presentation</vt:lpstr>
      <vt:lpstr>Object Recognition Generalization Results</vt:lpstr>
      <vt:lpstr>PBWM System</vt:lpstr>
      <vt:lpstr>Motor Gating =&gt; Cognitive Gating</vt:lpstr>
      <vt:lpstr>Dynamic, Adaptive Gating (BG)</vt:lpstr>
      <vt:lpstr>Biological Basis of PBWM</vt:lpstr>
      <vt:lpstr>Executive Function</vt:lpstr>
    </vt:vector>
  </TitlesOfParts>
  <Company>University of Colorado Boulder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Randall O'Reilly</dc:creator>
  <cp:lastModifiedBy>Randall O'Reilly</cp:lastModifiedBy>
  <cp:revision>195</cp:revision>
  <dcterms:created xsi:type="dcterms:W3CDTF">2010-11-15T21:19:00Z</dcterms:created>
  <dcterms:modified xsi:type="dcterms:W3CDTF">2012-05-16T03:41:06Z</dcterms:modified>
</cp:coreProperties>
</file>